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673101"/>
            <a:ext cx="8689976" cy="1371599"/>
          </a:xfrm>
        </p:spPr>
        <p:txBody>
          <a:bodyPr>
            <a:normAutofit fontScale="90000"/>
          </a:bodyPr>
          <a:lstStyle/>
          <a:p>
            <a:r>
              <a:rPr lang="ru-RU" dirty="0"/>
              <a:t>КИНЕЗИОЛОГИЯ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1638300"/>
            <a:ext cx="8445500" cy="46101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КИНЕЗИОЛОГИЯ - НАУКА О РАЗВИТИИ УМСТВЕННЫХ СПОСОБНОСТЕЙ И ФИЗИЧЕСКОГО ЗДОРОВЬЯ ЧЕРЕЗ ОПРЕДЕЛЁННЫЕ ДВИГАТЕЛЬНЫЕ УПРАЖНЕНИЯ</a:t>
            </a:r>
            <a:r>
              <a:rPr lang="ru-RU" dirty="0" smtClean="0"/>
              <a:t>.</a:t>
            </a:r>
          </a:p>
          <a:p>
            <a:endParaRPr lang="ru-RU" sz="3200" dirty="0" smtClean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рекомендации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Mistral" panose="03090702030407020403" pitchFamily="66" charset="0"/>
              </a:rPr>
              <a:t>Для детей старшего дошкольного возраста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  <a:latin typeface="Mistral" panose="03090702030407020403" pitchFamily="66" charset="0"/>
            </a:endParaRP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Подготовила воспитатель; хромых </a:t>
            </a:r>
            <a:r>
              <a:rPr lang="ru-RU" dirty="0" err="1" smtClean="0"/>
              <a:t>ирина</a:t>
            </a:r>
            <a:r>
              <a:rPr lang="ru-RU" dirty="0" smtClean="0"/>
              <a:t> </a:t>
            </a:r>
            <a:r>
              <a:rPr lang="ru-RU" dirty="0" err="1" smtClean="0"/>
              <a:t>анатольевна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1" y="338759"/>
            <a:ext cx="3041650" cy="246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59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Кинезиологические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упражнения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err="1"/>
              <a:t>Кинезиологические</a:t>
            </a:r>
            <a:r>
              <a:rPr lang="ru-RU" dirty="0"/>
              <a:t> упражнение – это комплекс движений позволяющих активизировать межполушарное воздействие. </a:t>
            </a:r>
            <a:r>
              <a:rPr lang="ru-RU" dirty="0" err="1"/>
              <a:t>Кинезиологическими</a:t>
            </a:r>
            <a:r>
              <a:rPr lang="ru-RU" dirty="0"/>
              <a:t> движениями пользовались Гиппократ и Аристотель.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5" y="3822700"/>
            <a:ext cx="3545435" cy="23368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013" y="4559299"/>
            <a:ext cx="2178496" cy="161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13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64208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ОСНОВНАЯ ЦЕЛЬ КИНЕЗИОЛОГИИ: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      </a:t>
            </a:r>
            <a:r>
              <a:rPr lang="ru-RU" sz="2700" dirty="0">
                <a:solidFill>
                  <a:srgbClr val="00B0F0"/>
                </a:solidFill>
                <a:latin typeface="Mistral" panose="03090702030407020403" pitchFamily="66" charset="0"/>
              </a:rPr>
              <a:t>Развитие межполушарного воздействия, способствующее активизации мыслительной деятельности.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2120900"/>
            <a:ext cx="4548760" cy="3848099"/>
          </a:xfrm>
        </p:spPr>
      </p:pic>
    </p:spTree>
    <p:extLst>
      <p:ext uri="{BB962C8B-B14F-4D97-AF65-F5344CB8AC3E}">
        <p14:creationId xmlns:p14="http://schemas.microsoft.com/office/powerpoint/2010/main" val="181987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504217"/>
            <a:ext cx="10364451" cy="35938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Mistral" panose="03090702030407020403" pitchFamily="66" charset="0"/>
              </a:rPr>
              <a:t>Упражнение "Ухо - нос"</a:t>
            </a:r>
            <a:r>
              <a:rPr lang="ru-RU" dirty="0">
                <a:solidFill>
                  <a:srgbClr val="C00000"/>
                </a:solidFill>
                <a:latin typeface="Mistral" panose="03090702030407020403" pitchFamily="66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Mistral" panose="03090702030407020403" pitchFamily="66" charset="0"/>
              </a:rPr>
            </a:br>
            <a:endParaRPr lang="ru-RU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73292"/>
            <a:ext cx="10363826" cy="3424107"/>
          </a:xfrm>
        </p:spPr>
        <p:txBody>
          <a:bodyPr/>
          <a:lstStyle/>
          <a:p>
            <a:r>
              <a:rPr lang="ru-RU" dirty="0"/>
              <a:t>Левая рука - взяться за кончик носа, правая рука - взяться за правое ухо. По команде отпустить ухо-нос, хлопнуть в ладоши и поменять положение рук "с точностью наоборот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4" y="2289174"/>
            <a:ext cx="5167083" cy="38703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293" y="2289174"/>
            <a:ext cx="6392707" cy="387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34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914400"/>
            <a:ext cx="10364451" cy="2667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/>
                </a:solidFill>
                <a:latin typeface="Mistral" panose="03090702030407020403" pitchFamily="66" charset="0"/>
              </a:rPr>
              <a:t>Упражнение "</a:t>
            </a:r>
            <a:r>
              <a:rPr lang="ru-RU" b="1" dirty="0">
                <a:solidFill>
                  <a:schemeClr val="accent1"/>
                </a:solidFill>
                <a:latin typeface="Mistral" panose="03090702030407020403" pitchFamily="66" charset="0"/>
              </a:rPr>
              <a:t> Колечко </a:t>
            </a:r>
            <a:r>
              <a:rPr lang="ru-RU" b="1" dirty="0" smtClean="0">
                <a:solidFill>
                  <a:schemeClr val="accent1"/>
                </a:solidFill>
                <a:latin typeface="Mistral" panose="03090702030407020403" pitchFamily="66" charset="0"/>
              </a:rPr>
              <a:t>"</a:t>
            </a:r>
            <a:r>
              <a:rPr lang="ru-RU" dirty="0">
                <a:solidFill>
                  <a:schemeClr val="accent1"/>
                </a:solidFill>
                <a:latin typeface="Mistral" panose="03090702030407020403" pitchFamily="66" charset="0"/>
              </a:rPr>
              <a:t/>
            </a:r>
            <a:br>
              <a:rPr lang="ru-RU" dirty="0">
                <a:solidFill>
                  <a:schemeClr val="accent1"/>
                </a:solidFill>
                <a:latin typeface="Mistral" panose="03090702030407020403" pitchFamily="66" charset="0"/>
              </a:rPr>
            </a:br>
            <a:r>
              <a:rPr lang="ru-RU" dirty="0" smtClean="0">
                <a:solidFill>
                  <a:schemeClr val="accent1"/>
                </a:solidFill>
                <a:latin typeface="Mistral" panose="03090702030407020403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914400"/>
            <a:ext cx="10363826" cy="4876799"/>
          </a:xfrm>
        </p:spPr>
        <p:txBody>
          <a:bodyPr/>
          <a:lstStyle/>
          <a:p>
            <a:r>
              <a:rPr lang="ru-RU" dirty="0"/>
              <a:t>Поочередно и как можно быстрее перебирайте пальцы рук, соединяя в кольцо с большим пальцем последовательно указательный, средний и т.д. Проба выполняется в прямом и в обратном (от мизинца к указательному пальцу) порядке. В начале упражнение выполняется каждой рукой отдельно, затем сразу двумя руками.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00" y="2974974"/>
            <a:ext cx="3678237" cy="34712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518" y="3352799"/>
            <a:ext cx="48768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6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4828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Mistral" panose="03090702030407020403" pitchFamily="66" charset="0"/>
              </a:rPr>
              <a:t>Упражнение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Mistral" panose="03090702030407020403" pitchFamily="66" charset="0"/>
              </a:rPr>
              <a:t>" Кулак-ребро-ладонь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Mistral" panose="03090702030407020403" pitchFamily="66" charset="0"/>
              </a:rPr>
              <a:t>.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Mistral" panose="03090702030407020403" pitchFamily="66" charset="0"/>
              </a:rPr>
              <a:t> "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70000"/>
            <a:ext cx="10363826" cy="4521199"/>
          </a:xfrm>
        </p:spPr>
        <p:txBody>
          <a:bodyPr/>
          <a:lstStyle/>
          <a:p>
            <a:r>
              <a:rPr lang="ru-RU" dirty="0"/>
              <a:t>Три положения руки на плоскости стола, последовательно сменяют друг друга. Ладонь на плоскости, сжатая в кулак ладонь, ладонь ребром на плоскости стола, распрямленная ладонь на плоскости стола. Выполняется сначала правой рукой, потом -левой, затем -двумя руками вместе по 8-10 раз. Можно давать себе команды(кулак -</a:t>
            </a:r>
            <a:r>
              <a:rPr lang="ru-RU" dirty="0" smtClean="0"/>
              <a:t>ребро-ладонь)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Упражнение " Колечко "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00" y="3225800"/>
            <a:ext cx="2527300" cy="314891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225800"/>
            <a:ext cx="3771900" cy="314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7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330201"/>
            <a:ext cx="10364451" cy="120649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Mistral" panose="03090702030407020403" pitchFamily="66" charset="0"/>
              </a:rPr>
              <a:t>Упражнение " Лезгинка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Mistral" panose="03090702030407020403" pitchFamily="66" charset="0"/>
              </a:rPr>
              <a:t>"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Mistral" panose="03090702030407020403" pitchFamily="66" charset="0"/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  <a:latin typeface="Mistral" panose="03090702030407020403" pitchFamily="66" charset="0"/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  <a:latin typeface="Mistral" panose="03090702030407020403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00100"/>
            <a:ext cx="10363826" cy="4991099"/>
          </a:xfrm>
        </p:spPr>
        <p:txBody>
          <a:bodyPr/>
          <a:lstStyle/>
          <a:p>
            <a:r>
              <a:rPr lang="ru-RU" b="1" dirty="0" smtClean="0"/>
              <a:t>.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        Левую руку сложите в кулак, большой палец отставьте в сторону, кулак разверните пальцами к себе. Правой рукой прямой ладонью в горизонтальном положении прикоснитесь к мизинцу левой. После этого одновременно смените положение правой и левой рук. Повторите 6-8 раз. Добивайтесь высокой скорости смены положений.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3708400"/>
            <a:ext cx="3619499" cy="275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3774" y="635000"/>
            <a:ext cx="10364452" cy="838200"/>
          </a:xfrm>
        </p:spPr>
        <p:txBody>
          <a:bodyPr/>
          <a:lstStyle/>
          <a:p>
            <a:r>
              <a:rPr lang="ru-RU" dirty="0">
                <a:solidFill>
                  <a:srgbClr val="FFC000"/>
                </a:solidFill>
                <a:latin typeface="Mistral" panose="03090702030407020403" pitchFamily="66" charset="0"/>
              </a:rPr>
              <a:t>рекомендации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13774" y="1473201"/>
            <a:ext cx="3298976" cy="5874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15"/>
          </p:nvPr>
        </p:nvSpPr>
        <p:spPr>
          <a:xfrm>
            <a:off x="913774" y="2367093"/>
            <a:ext cx="3298976" cy="3424107"/>
          </a:xfrm>
        </p:spPr>
        <p:txBody>
          <a:bodyPr>
            <a:noAutofit/>
          </a:bodyPr>
          <a:lstStyle/>
          <a:p>
            <a:r>
              <a:rPr lang="ru-RU" b="1" dirty="0">
                <a:latin typeface="Arial Black" panose="020B0A04020102020204" pitchFamily="34" charset="0"/>
                <a:cs typeface="Arabic Typesetting" panose="03020402040406030203" pitchFamily="66" charset="-78"/>
              </a:rPr>
              <a:t>Все упражнения   целесообразно проводить с использованием музыкального сопровождения. Спокойная, мелодичная музыка создает определенный настрой у детей. Она успокаивает, направляет на ритмичность выполнения упражнений в соответствии с изменениями в мелодии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452389" y="1473200"/>
            <a:ext cx="3291521" cy="58742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16"/>
          </p:nvPr>
        </p:nvSpPr>
        <p:spPr>
          <a:xfrm>
            <a:off x="4440559" y="2060621"/>
            <a:ext cx="3303351" cy="3146379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Arial Black" panose="020B0A04020102020204" pitchFamily="34" charset="0"/>
                <a:ea typeface="Times New Roman" panose="02020603050405020304" pitchFamily="18" charset="0"/>
                <a:cs typeface="Arabic Typesetting" panose="03020402040406030203" pitchFamily="66" charset="-78"/>
              </a:rPr>
              <a:t>Упражнения развивают мозолистое тело, повышают стрессоустойчивость, синхронизируют работу полушарий, улучшают мыслительную деятельность, способствуют улучшению памяти и внимания, облегчают процесс чтения и письма. Упражнения необходимо проводить ежедневно в течение шести-восьми недель по 15-20 минут в день. Для постепенного усложнения упражнений можно использовать:</a:t>
            </a:r>
            <a:endParaRPr lang="ru-RU" b="1" dirty="0">
              <a:latin typeface="Arial Black" panose="020B0A04020102020204" pitchFamily="34" charset="0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7973298" y="1352282"/>
            <a:ext cx="3304928" cy="708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17"/>
          </p:nvPr>
        </p:nvSpPr>
        <p:spPr>
          <a:xfrm>
            <a:off x="7973298" y="2485623"/>
            <a:ext cx="3304928" cy="330557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Эти упражнения можно делать не только детям, на самом деле эти упражнения подойдут любому взрослому человеку.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95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287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Arabic Typesetting</vt:lpstr>
      <vt:lpstr>Arial</vt:lpstr>
      <vt:lpstr>Arial Black</vt:lpstr>
      <vt:lpstr>Mistral</vt:lpstr>
      <vt:lpstr>Times New Roman</vt:lpstr>
      <vt:lpstr>Tw Cen MT</vt:lpstr>
      <vt:lpstr>Капля</vt:lpstr>
      <vt:lpstr>КИНЕЗИОЛОГИЯ  </vt:lpstr>
      <vt:lpstr>Кинезиологические упражнения </vt:lpstr>
      <vt:lpstr>ОСНОВНАЯ ЦЕЛЬ КИНЕЗИОЛОГИИ:         Развитие межполушарного воздействия, способствующее активизации мыслительной деятельности. </vt:lpstr>
      <vt:lpstr>Упражнение "Ухо - нос" </vt:lpstr>
      <vt:lpstr>Упражнение " Колечко " . </vt:lpstr>
      <vt:lpstr>Упражнение " Кулак-ребро-ладонь. "</vt:lpstr>
      <vt:lpstr>Упражнение " Лезгинка" </vt:lpstr>
      <vt:lpstr>рекомендации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КИНЕЗИОЛОГИЯ</dc:title>
  <dc:creator>мама</dc:creator>
  <cp:lastModifiedBy>1</cp:lastModifiedBy>
  <cp:revision>14</cp:revision>
  <dcterms:created xsi:type="dcterms:W3CDTF">2020-04-21T06:49:46Z</dcterms:created>
  <dcterms:modified xsi:type="dcterms:W3CDTF">2020-04-23T04:51:37Z</dcterms:modified>
</cp:coreProperties>
</file>