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1" r:id="rId2"/>
    <p:sldId id="260" r:id="rId3"/>
    <p:sldId id="259" r:id="rId4"/>
    <p:sldId id="258" r:id="rId5"/>
    <p:sldId id="257" r:id="rId6"/>
    <p:sldId id="264" r:id="rId7"/>
    <p:sldId id="263" r:id="rId8"/>
    <p:sldId id="262" r:id="rId9"/>
    <p:sldId id="267" r:id="rId10"/>
    <p:sldId id="268" r:id="rId11"/>
    <p:sldId id="272" r:id="rId12"/>
    <p:sldId id="273" r:id="rId13"/>
    <p:sldId id="277" r:id="rId14"/>
    <p:sldId id="278" r:id="rId15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0066"/>
    <a:srgbClr val="660033"/>
    <a:srgbClr val="000066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91" d="100"/>
          <a:sy n="91" d="100"/>
        </p:scale>
        <p:origin x="1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urspresent.ru/assets/images/resources/243/stick-figure-drawing-three-check-marks-nonlooping-500-clr-657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054" y="2209800"/>
            <a:ext cx="1971145" cy="243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025" y="142875"/>
            <a:ext cx="9515475" cy="6591299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sz="2600" b="1" dirty="0">
                <a:solidFill>
                  <a:srgbClr val="FF0000"/>
                </a:solidFill>
              </a:rPr>
              <a:t>Терроризм</a:t>
            </a:r>
            <a:r>
              <a:rPr lang="ru-RU" sz="2600" dirty="0"/>
              <a:t> — идеология насилия и практика воздействия на принятие решения органами государственной власти, органами местного самоуправления или международными организациями, связанные с устрашением населения и (или) иными формами противоправных насильственных действий.</a:t>
            </a:r>
          </a:p>
          <a:p>
            <a:pPr>
              <a:spcBef>
                <a:spcPts val="0"/>
              </a:spcBef>
            </a:pPr>
            <a:endParaRPr lang="ru-RU" dirty="0"/>
          </a:p>
          <a:p>
            <a:pPr>
              <a:spcBef>
                <a:spcPts val="0"/>
              </a:spcBef>
            </a:pPr>
            <a:r>
              <a:rPr lang="ru-RU" sz="2600" b="1" dirty="0">
                <a:solidFill>
                  <a:srgbClr val="C00000"/>
                </a:solidFill>
              </a:rPr>
              <a:t>Террористический акт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dirty="0"/>
              <a:t>— совершение </a:t>
            </a:r>
            <a:r>
              <a:rPr lang="ru-RU" sz="2600" b="1" dirty="0"/>
              <a:t>взрыва</a:t>
            </a:r>
            <a:r>
              <a:rPr lang="ru-RU" sz="2600" dirty="0"/>
              <a:t>, </a:t>
            </a:r>
            <a:r>
              <a:rPr lang="ru-RU" sz="2600" b="1" dirty="0"/>
              <a:t>поджога</a:t>
            </a:r>
            <a:r>
              <a:rPr lang="ru-RU" sz="2600" dirty="0"/>
              <a:t> или </a:t>
            </a:r>
            <a:r>
              <a:rPr lang="ru-RU" sz="2600" b="1" dirty="0"/>
              <a:t>иных действий</a:t>
            </a:r>
            <a:r>
              <a:rPr lang="ru-RU" sz="2600" dirty="0"/>
              <a:t>, </a:t>
            </a:r>
            <a:r>
              <a:rPr lang="ru-RU" sz="2600" b="1" dirty="0"/>
              <a:t>устрашающих</a:t>
            </a:r>
            <a:r>
              <a:rPr lang="ru-RU" sz="2600" dirty="0"/>
              <a:t> население и </a:t>
            </a:r>
            <a:r>
              <a:rPr lang="ru-RU" sz="2600" b="1" dirty="0"/>
              <a:t>создающих опасность </a:t>
            </a:r>
            <a:r>
              <a:rPr lang="ru-RU" sz="2600" dirty="0"/>
              <a:t>гибели человека, причинения значительного имущественного ущерба либо наступления иных тяжких последствий, в целях дестабилизации деятельности органов власти или международных организаций либо воздействия на принятие ими решений, а </a:t>
            </a:r>
            <a:r>
              <a:rPr lang="ru-RU" sz="2600" b="1" dirty="0"/>
              <a:t>также угроза совершения </a:t>
            </a:r>
            <a:r>
              <a:rPr lang="ru-RU" sz="2600" dirty="0"/>
              <a:t>указанных действий в тех же целях.</a:t>
            </a:r>
          </a:p>
          <a:p>
            <a:pPr>
              <a:spcBef>
                <a:spcPts val="0"/>
              </a:spcBef>
            </a:pPr>
            <a:endParaRPr lang="ru-RU" sz="2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3300"/>
                </a:solidFill>
              </a:rPr>
              <a:t>Федеральный закон «О противодействии терроризму»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03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kurspresent.ru/assets/images/resources/241/running-with-injured-person-500-clr-710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066" y="2599266"/>
            <a:ext cx="2037292" cy="216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867" y="160867"/>
            <a:ext cx="9931400" cy="65447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solidFill>
                  <a:srgbClr val="660033"/>
                </a:solidFill>
              </a:rPr>
              <a:t>Если произошёл взрыв: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Сохраняйте спокойствие, уточните обстановку (определите визуально, позвоните в службу безопасности и пр.)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Окажите первую медицинскую либо иную помощь пострадавшим.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Определите возможные пути эвакуации. При выходе старайтесь не прикасаться к поврежденным конструкциям и электропроводке.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Не пользуйтесь открытым огнем из-за возможности наличия в воздухе взрывоопасных газов.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При задымлении защитите органы дыхания смоченным платком, полотенцем.</a:t>
            </a:r>
            <a:endParaRPr lang="ru-RU" sz="2400" b="1" dirty="0">
              <a:solidFill>
                <a:srgbClr val="660033"/>
              </a:solidFill>
            </a:endParaRPr>
          </a:p>
          <a:p>
            <a:r>
              <a:rPr lang="ru-RU" sz="2400" dirty="0"/>
              <a:t>При отсутствии возможности самостоятельно выбраться из завала подавайте звуки голосом, имеющимися под руками предметами; психологически настройтесь на то, что вас обязательно найдут.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35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160867"/>
            <a:ext cx="9999133" cy="6604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b="1" dirty="0">
                <a:solidFill>
                  <a:srgbClr val="660033"/>
                </a:solidFill>
              </a:rPr>
              <a:t>При поступлении по телефону угрозы террористического акта </a:t>
            </a:r>
          </a:p>
          <a:p>
            <a:r>
              <a:rPr lang="ru-RU" sz="2400" dirty="0"/>
              <a:t>Включите запись разговора.</a:t>
            </a:r>
          </a:p>
          <a:p>
            <a:r>
              <a:rPr lang="ru-RU" sz="2400" dirty="0"/>
              <a:t>С помощью устройства АОН определите номер телефона, с которого поступил звонок, зафиксируйте его на бумаге (это понадобится в дальнейшем), а также время начала и окончания разговора.</a:t>
            </a:r>
          </a:p>
          <a:p>
            <a:pPr lvl="0"/>
            <a:r>
              <a:rPr lang="ru-RU" sz="2400" dirty="0"/>
              <a:t>Запоминайте содержание разговора, по возможности фиксируйте его на бумаге, в том числе пол и возраст звонившего, особенности его (её) речи: голос (громкий или тихий, низкий или высокий), темп речи (быстрый или медленный), произношение (отчётливое, искажённое, с заиканием, шепелявое, с акцентом или с диалектом), манера речи (развязная, с издёвкой, с нецензурными выражениями).</a:t>
            </a:r>
          </a:p>
          <a:p>
            <a:pPr lvl="0"/>
            <a:r>
              <a:rPr lang="ru-RU" sz="2400" dirty="0"/>
              <a:t>Обратите внимание на звуковой фон (шум авиа-, железнодорожного или автотранспорта, другое).</a:t>
            </a:r>
          </a:p>
          <a:p>
            <a:pPr lvl="0"/>
            <a:r>
              <a:rPr lang="ru-RU" sz="2400" dirty="0"/>
              <a:t>Попытайтесь параллельно (с помощью рядом находящихся коллег) сообщить о звонке и происходящем разговоре с «террористом» по номеру </a:t>
            </a:r>
            <a:r>
              <a:rPr lang="ru-RU" sz="2400" b="1" dirty="0"/>
              <a:t>102</a:t>
            </a:r>
            <a:r>
              <a:rPr lang="ru-RU" sz="2400" dirty="0"/>
              <a:t> или </a:t>
            </a:r>
            <a:r>
              <a:rPr lang="ru-RU" sz="2400" b="1" dirty="0"/>
              <a:t>112</a:t>
            </a:r>
            <a:r>
              <a:rPr lang="ru-RU" sz="2400" dirty="0"/>
              <a:t>, или дежурному Управления ФСБ России по Свердловской области — </a:t>
            </a:r>
            <a:r>
              <a:rPr lang="ru-RU" sz="2400" b="1" dirty="0"/>
              <a:t>358-82-92.</a:t>
            </a:r>
            <a:endParaRPr lang="ru-RU" sz="2400" dirty="0"/>
          </a:p>
        </p:txBody>
      </p:sp>
      <p:pic>
        <p:nvPicPr>
          <p:cNvPr id="18434" name="Picture 2" descr="https://www.alexw3.com/wp-content/uploads/2019/12/Support-1024x10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800" y="3462867"/>
            <a:ext cx="1992842" cy="193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12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160867"/>
            <a:ext cx="9999133" cy="660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b="1" dirty="0">
                <a:solidFill>
                  <a:srgbClr val="660033"/>
                </a:solidFill>
              </a:rPr>
              <a:t>При поступлении по телефону угрозы террористического акта </a:t>
            </a:r>
          </a:p>
          <a:p>
            <a:pPr>
              <a:spcBef>
                <a:spcPts val="600"/>
              </a:spcBef>
            </a:pPr>
            <a:r>
              <a:rPr lang="ru-RU" sz="2400" i="1" u="sng" dirty="0">
                <a:solidFill>
                  <a:schemeClr val="tx1"/>
                </a:solidFill>
              </a:rPr>
              <a:t>Необходимо</a:t>
            </a:r>
            <a:r>
              <a:rPr lang="ru-RU" sz="2400" i="1" dirty="0">
                <a:solidFill>
                  <a:schemeClr val="tx1"/>
                </a:solidFill>
              </a:rPr>
              <a:t>, если это возможно, в ходе разговора в спокойной тональности получить ответы на следующие вопросы:</a:t>
            </a:r>
          </a:p>
          <a:p>
            <a:pPr marL="0" lvl="0" indent="355600">
              <a:spcBef>
                <a:spcPts val="600"/>
              </a:spcBef>
              <a:buNone/>
            </a:pPr>
            <a:r>
              <a:rPr lang="ru-RU" sz="2400" dirty="0"/>
              <a:t>Куда, кому, по какому телефону звонит этот человек?</a:t>
            </a:r>
          </a:p>
          <a:p>
            <a:pPr marL="0" lvl="0" indent="355600">
              <a:spcBef>
                <a:spcPts val="600"/>
              </a:spcBef>
              <a:buNone/>
            </a:pPr>
            <a:r>
              <a:rPr lang="ru-RU" sz="2400" dirty="0"/>
              <a:t>Какие конкретные требования он (она) выдвигает?</a:t>
            </a:r>
          </a:p>
          <a:p>
            <a:pPr marL="355600" lvl="0" indent="0">
              <a:spcBef>
                <a:spcPts val="600"/>
              </a:spcBef>
              <a:buNone/>
            </a:pPr>
            <a:r>
              <a:rPr lang="ru-RU" sz="2400" dirty="0"/>
              <a:t>Выдвигает требования он (она) лично, выступает в роли посредника или представляет какую-то группу лиц?</a:t>
            </a:r>
          </a:p>
          <a:p>
            <a:pPr marL="355600" lvl="0" indent="0">
              <a:spcBef>
                <a:spcPts val="600"/>
              </a:spcBef>
              <a:buNone/>
            </a:pPr>
            <a:r>
              <a:rPr lang="ru-RU" sz="2400" dirty="0"/>
              <a:t>На каких условиях он (она) или они согласны отказаться от задуманного?</a:t>
            </a:r>
          </a:p>
          <a:p>
            <a:pPr marL="355600" lvl="0" indent="0">
              <a:spcBef>
                <a:spcPts val="600"/>
              </a:spcBef>
              <a:buNone/>
            </a:pPr>
            <a:r>
              <a:rPr lang="ru-RU" sz="2400" dirty="0"/>
              <a:t>Как и когда с ним (с ней) можно связаться?</a:t>
            </a:r>
          </a:p>
          <a:p>
            <a:pPr marL="355600" lvl="0" indent="0">
              <a:spcBef>
                <a:spcPts val="600"/>
              </a:spcBef>
              <a:buNone/>
            </a:pPr>
            <a:r>
              <a:rPr lang="ru-RU" sz="2400" dirty="0"/>
              <a:t>Кому можно сообщить об этом звонке?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</p:txBody>
      </p:sp>
      <p:pic>
        <p:nvPicPr>
          <p:cNvPr id="19458" name="Picture 2" descr="https://reachforthewall.org/wp-content/uploads/2016/04/shutterstock_93385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733" y="4445000"/>
            <a:ext cx="2429933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79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160867"/>
            <a:ext cx="9999133" cy="660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b="1" dirty="0">
                <a:solidFill>
                  <a:srgbClr val="660033"/>
                </a:solidFill>
              </a:rPr>
              <a:t>При поступлении угрозы террористического акта в письменном виде</a:t>
            </a:r>
          </a:p>
          <a:p>
            <a:r>
              <a:rPr lang="ru-RU" sz="2400" dirty="0"/>
              <a:t>Угрозы в письменной форме могут поступить как по почте, так и в анонимных материалах (записках, надписях и др.).</a:t>
            </a:r>
          </a:p>
          <a:p>
            <a:r>
              <a:rPr lang="ru-RU" sz="2400" dirty="0"/>
              <a:t>После получения такого документа </a:t>
            </a:r>
            <a:r>
              <a:rPr lang="ru-RU" sz="2400" u="sng" dirty="0"/>
              <a:t>необходимо</a:t>
            </a:r>
            <a:r>
              <a:rPr lang="ru-RU" sz="2400" dirty="0"/>
              <a:t>: обращаться с ним максимально осторожно, не оставлять на нём отпечатков пальцев, не мять, не делать на нём пометок. По возможности убрать его в чистый плотно закрываемый полиэтиленовый пакет и поместить в отдельную жёсткую папку для последующей передачи в Управление ФСБ России по Свердловской области. </a:t>
            </a:r>
          </a:p>
          <a:p>
            <a:r>
              <a:rPr lang="ru-RU" sz="2400" dirty="0"/>
              <a:t>Если документ поступил в конверте — его вскрытие производится только с левой или правой стороны, аккуратно отрезая кромки ножницами.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</p:txBody>
      </p:sp>
      <p:pic>
        <p:nvPicPr>
          <p:cNvPr id="20484" name="Picture 4" descr="https://st.depositphotos.com/1552219/2205/i/950/depositphotos_22051083-stock-photo-mail-b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799" y="5477933"/>
            <a:ext cx="1651001" cy="138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s://thumbs.dreamstime.com/b/%D1%87%D0%B5%D0%BB%D0%BE%D0%B2%D0%B5%D0%BA-3d-%D0%B8-%D0%BA%D0%BE%D1%80%D0%BE%D0%B1%D0%BA%D0%B0-%D0%B3%D0%B0%D0%B1%D0%B0%D1%80%D0%B8%D1%82%D0%BE%D0%B2-272833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066" y="5477933"/>
            <a:ext cx="1591734" cy="138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67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598" y="160867"/>
            <a:ext cx="10219269" cy="6604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100" b="1" dirty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3100" b="1" dirty="0">
                <a:solidFill>
                  <a:srgbClr val="660033"/>
                </a:solidFill>
              </a:rPr>
              <a:t>В случае захвата заложников</a:t>
            </a:r>
          </a:p>
          <a:p>
            <a:pPr>
              <a:spcBef>
                <a:spcPts val="600"/>
              </a:spcBef>
            </a:pPr>
            <a:r>
              <a:rPr lang="ru-RU" sz="3000" dirty="0"/>
              <a:t>При захвате террористами, </a:t>
            </a:r>
            <a:r>
              <a:rPr lang="ru-RU" sz="3000" b="1" dirty="0"/>
              <a:t>необходимо</a:t>
            </a:r>
            <a:r>
              <a:rPr lang="ru-RU" sz="3000" dirty="0"/>
              <a:t> придерживаться следующих правил поведения: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3000" dirty="0"/>
              <a:t>не допускать действий, которые могут спровоцировать нападающих к применению оружия и привести к человеческим жертвам;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3000" dirty="0"/>
              <a:t>переносить лишения, оскорбления и унижения;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3000" dirty="0"/>
              <a:t>не смотреть (по возможности) в глаза преступникам, не вести себя вызывающе;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3000" dirty="0"/>
              <a:t>при необходимости выполнять требования преступников, не противоречить им, не рисковать жизнью окружающих, стараться не допускать истерик и паники;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3000" dirty="0"/>
              <a:t>на совершение любых действий (сесть, встать, попить, сходить в туалет) спрашивать разрешение.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3100" b="1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100" b="1" dirty="0">
                <a:solidFill>
                  <a:srgbClr val="FF0000"/>
                </a:solidFill>
              </a:rPr>
              <a:t>«Стокгольмский синдром» </a:t>
            </a:r>
            <a:r>
              <a:rPr lang="ru-RU" sz="3100" dirty="0"/>
              <a:t>— под воздействием сильного переживания (стресса) заложники начинают сочувствовать своим захватчикам, оправдывать их действия и в конечном счёте отождествлять себя с ними, перенимая их идеи и считая свою жертву </a:t>
            </a:r>
            <a:r>
              <a:rPr lang="ru-RU" sz="3100" i="1" dirty="0"/>
              <a:t>необходимой</a:t>
            </a:r>
            <a:r>
              <a:rPr lang="ru-RU" sz="3100" dirty="0"/>
              <a:t> для достижения «общей» цели.</a:t>
            </a:r>
          </a:p>
        </p:txBody>
      </p:sp>
    </p:spTree>
    <p:extLst>
      <p:ext uri="{BB962C8B-B14F-4D97-AF65-F5344CB8AC3E}">
        <p14:creationId xmlns:p14="http://schemas.microsoft.com/office/powerpoint/2010/main" val="413065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urspresent.ru/assets/images/resources/169/carrying-christmas-presents-500-clr-1021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800" y="2861733"/>
            <a:ext cx="1625600" cy="223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200025"/>
            <a:ext cx="9648825" cy="6124575"/>
          </a:xfrm>
        </p:spPr>
        <p:txBody>
          <a:bodyPr>
            <a:normAutofit lnSpcReduction="10000"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Взрывоопасный предмет</a:t>
            </a:r>
            <a:r>
              <a:rPr lang="ru-RU" sz="2400" dirty="0"/>
              <a:t>  — устройство или вещество, способное при наличии источника инициирования (возбуждения) быстро выделять химическую, электромагнитную, механическую и другие виды энергии.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Взрывчатые вещества </a:t>
            </a:r>
            <a:r>
              <a:rPr lang="ru-RU" sz="2400" dirty="0"/>
              <a:t>(ВВ)  — это химические соединения или их смеси, способные взрываться под воздействием внешнего импульса (удара, </a:t>
            </a:r>
            <a:r>
              <a:rPr lang="ru-RU" sz="2400" dirty="0" err="1"/>
              <a:t>накола</a:t>
            </a:r>
            <a:r>
              <a:rPr lang="ru-RU" sz="2400" dirty="0"/>
              <a:t>, трения, нагрева и т. п.).</a:t>
            </a:r>
          </a:p>
          <a:p>
            <a:endParaRPr lang="ru-RU" sz="900" dirty="0"/>
          </a:p>
          <a:p>
            <a:pPr>
              <a:spcBef>
                <a:spcPts val="0"/>
              </a:spcBef>
            </a:pPr>
            <a:r>
              <a:rPr lang="ru-RU" sz="2600" b="1" i="1" dirty="0">
                <a:solidFill>
                  <a:srgbClr val="C00000"/>
                </a:solidFill>
              </a:rPr>
              <a:t>Взрывные устройства (ВУ) </a:t>
            </a:r>
            <a:r>
              <a:rPr lang="ru-RU" sz="2400" dirty="0"/>
              <a:t>— штатные и нештатные (самодельные).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/>
              <a:t>Маскируются</a:t>
            </a:r>
            <a:r>
              <a:rPr lang="ru-RU" sz="2400" dirty="0"/>
              <a:t> под сумки, кейсы, чемоданы, портмоне, зажигалка, пакеты (бумажные, полиэтиленовые), свёртки, коробки, детские игрушки, продукты питания (их упаковку — например, коробка конфет) и т. д.</a:t>
            </a:r>
          </a:p>
          <a:p>
            <a:pPr marL="0" indent="0">
              <a:spcBef>
                <a:spcPts val="0"/>
              </a:spcBef>
              <a:buNone/>
            </a:pPr>
            <a:endParaRPr lang="ru-RU" sz="3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/>
              <a:t>Могут взорваться </a:t>
            </a:r>
            <a:r>
              <a:rPr lang="ru-RU" sz="2400" dirty="0"/>
              <a:t>при попытке сдвинуть их с места, поднять, открыть либо приводятся в действие дистанционно (с помощью радиосигнала).</a:t>
            </a:r>
          </a:p>
        </p:txBody>
      </p:sp>
    </p:spTree>
    <p:extLst>
      <p:ext uri="{BB962C8B-B14F-4D97-AF65-F5344CB8AC3E}">
        <p14:creationId xmlns:p14="http://schemas.microsoft.com/office/powerpoint/2010/main" val="244592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oyotecrk.com/wp-content/uploads/2013/03/Finding-Things-to-F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399" y="1964266"/>
            <a:ext cx="1202267" cy="170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60325"/>
            <a:ext cx="10001250" cy="650557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i="1" dirty="0">
                <a:solidFill>
                  <a:srgbClr val="660033"/>
                </a:solidFill>
              </a:rPr>
              <a:t>Способы проноса ВУ:</a:t>
            </a:r>
            <a:endParaRPr lang="ru-RU" sz="2800" b="1" dirty="0">
              <a:solidFill>
                <a:srgbClr val="660033"/>
              </a:solidFill>
            </a:endParaRPr>
          </a:p>
          <a:p>
            <a:pPr>
              <a:spcBef>
                <a:spcPts val="0"/>
              </a:spcBef>
            </a:pPr>
            <a:r>
              <a:rPr lang="ru-RU" sz="2400" dirty="0"/>
              <a:t>террористы либо иные преступно настроенные лица с изменённым внешним видом, играющие роль посетителей, якобы направляющихся в конкретные подразделения органа власти;</a:t>
            </a:r>
          </a:p>
          <a:p>
            <a:pPr>
              <a:spcBef>
                <a:spcPts val="0"/>
              </a:spcBef>
            </a:pPr>
            <a:r>
              <a:rPr lang="ru-RU" sz="2400" dirty="0"/>
              <a:t>террористы в форменной одежде коммунальных, специальных служб (тепло, водо-, электроснабжение и пр.), правоохранительных органов и т. д.;</a:t>
            </a:r>
          </a:p>
          <a:p>
            <a:pPr>
              <a:spcBef>
                <a:spcPts val="0"/>
              </a:spcBef>
            </a:pPr>
            <a:r>
              <a:rPr lang="ru-RU" sz="2400" dirty="0"/>
              <a:t>террористы под видом семейных пар с малолетними детьми. </a:t>
            </a:r>
            <a:r>
              <a:rPr lang="ru-RU" sz="2400" i="1" dirty="0"/>
              <a:t>Один из взрослых может под благовидным предлогом отвлекать внимание охраны на себя, чтобы прикрыть действия второго по проносу и закладке ВУ.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buNone/>
            </a:pPr>
            <a:r>
              <a:rPr lang="ru-RU" sz="2600" i="1" dirty="0">
                <a:solidFill>
                  <a:srgbClr val="000066"/>
                </a:solidFill>
              </a:rPr>
              <a:t>Преступники приносят с собой: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tx1"/>
                </a:solidFill>
              </a:rPr>
              <a:t>ВУ, замаскированные под различные предметы;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tx1"/>
                </a:solidFill>
              </a:rPr>
              <a:t>спрятанные под одеждой специальные пояса с ВУ;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tx1"/>
                </a:solidFill>
              </a:rPr>
              <a:t>огнестрельное оружие (под одеждой, в тубусах и сумках, открыто).</a:t>
            </a:r>
          </a:p>
          <a:p>
            <a:endParaRPr lang="ru-RU" dirty="0"/>
          </a:p>
        </p:txBody>
      </p:sp>
      <p:pic>
        <p:nvPicPr>
          <p:cNvPr id="4" name="Picture 2" descr="https://www.pureleverage.com/amiya/wp-content/uploads/sites/2428/2013/11/3D-Women-Pulling-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399" y="3313112"/>
            <a:ext cx="1510242" cy="163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trenertb.ru/wp-content/uploads/2018/02/Depositphotos_57168339_m-2015-768x59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532" y="4958292"/>
            <a:ext cx="1854201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19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t2.depositphotos.com/5002245/10442/i/950/depositphotos_104422428-stock-photo-3d-man-with-with-sig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267" y="4758267"/>
            <a:ext cx="1227666" cy="150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449" y="161925"/>
            <a:ext cx="9991725" cy="657225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2800" b="1" dirty="0">
                <a:solidFill>
                  <a:srgbClr val="C00000"/>
                </a:solidFill>
              </a:rPr>
              <a:t>Почтовый канал</a:t>
            </a:r>
          </a:p>
          <a:p>
            <a:pPr>
              <a:spcBef>
                <a:spcPts val="600"/>
              </a:spcBef>
            </a:pPr>
            <a:r>
              <a:rPr lang="ru-RU" sz="2400" dirty="0">
                <a:solidFill>
                  <a:srgbClr val="660066"/>
                </a:solidFill>
              </a:rPr>
              <a:t>Письма, бандероли, посылки с ВВ, ВУ и ОВ (отравляющими веществами).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600" b="1" i="1" dirty="0">
                <a:solidFill>
                  <a:srgbClr val="002060"/>
                </a:solidFill>
              </a:rPr>
              <a:t>Основные признаки: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толщина письма от 3 мм и выше, при этом имеются отдельные утолщения во вложении;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смещение центра тяжести письма (пакета) к одной из его сторон;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наличие в конверте перемещающихся предметов;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наличие во вложении металлических либо пластмассовых предметов;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наличие на конверте масляных пятен, проколов, металлических кнопок, полосок и т. д.;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наличие необычных запахов;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звук работы часового механизма;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шорох пересыпающегося порошкообразного вещества.</a:t>
            </a:r>
          </a:p>
          <a:p>
            <a:endParaRPr lang="ru-RU" dirty="0"/>
          </a:p>
        </p:txBody>
      </p:sp>
      <p:pic>
        <p:nvPicPr>
          <p:cNvPr id="4" name="Picture 2" descr="https://kurspresent.ru/assets/images/resources/244/figure-running-letter-500-clr-569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134" y="753532"/>
            <a:ext cx="1329268" cy="167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70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000"/>
                            </p:stCondLst>
                            <p:childTnLst>
                              <p:par>
                                <p:cTn id="4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000"/>
                            </p:stCondLst>
                            <p:childTnLst>
                              <p:par>
                                <p:cTn id="5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8000"/>
                            </p:stCondLst>
                            <p:childTnLst>
                              <p:par>
                                <p:cTn id="5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t.depositphotos.com/1760000/5023/i/950/depositphotos_50231459-stock-photo-3d-man-and-mail-envelo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467" y="2179306"/>
            <a:ext cx="1416049" cy="185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350" y="171451"/>
            <a:ext cx="10020300" cy="5869912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ru-RU" sz="2600" b="1" i="1" dirty="0">
                <a:solidFill>
                  <a:srgbClr val="000066"/>
                </a:solidFill>
              </a:rPr>
              <a:t>Вспомогательные признаки: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особо тщательная заделка письма, бандероли, посылки, в том числе клеящейся лентой, бумажными полосами и т. д.;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наличие надписей типа «лично в руки», «вскрыть только лично», «вручить лично», «секретно», «только главе (председателю, начальнику)» и т. д.;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отсутствие обратного адреса или фамилии отправителя, неразборчивое их написание, явно вымышленный адрес; 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самодельная нестандартная упаковка.</a:t>
            </a:r>
          </a:p>
          <a:p>
            <a:endParaRPr lang="ru-RU" dirty="0"/>
          </a:p>
        </p:txBody>
      </p:sp>
      <p:pic>
        <p:nvPicPr>
          <p:cNvPr id="4" name="Picture 4" descr="https://static5.depositphotos.com/1000941/495/i/950/depositphotos_4952778-stock-photo-e-mail-concept-on-whi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468" y="3488268"/>
            <a:ext cx="1399115" cy="190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03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st.depositphotos.com/1552219/1336/i/950/depositphotos_13364289-stock-photo-package-to-the-oth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490" y="5167548"/>
            <a:ext cx="1693334" cy="169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9" y="152400"/>
            <a:ext cx="9915525" cy="6705599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rgbClr val="000099"/>
                </a:solidFill>
              </a:rPr>
              <a:t>Меры по обнаружению:</a:t>
            </a:r>
          </a:p>
          <a:p>
            <a:pPr marL="0" indent="0">
              <a:buClr>
                <a:srgbClr val="660033"/>
              </a:buClr>
              <a:buNone/>
            </a:pPr>
            <a:r>
              <a:rPr lang="ru-RU" sz="2400" b="1" dirty="0">
                <a:solidFill>
                  <a:srgbClr val="660033"/>
                </a:solidFill>
              </a:rPr>
              <a:t>Элементарное (но без излишней подозрительности) внимание:</a:t>
            </a:r>
          </a:p>
          <a:p>
            <a:pPr marL="273050" indent="-273050">
              <a:buFont typeface="Wingdings" panose="05000000000000000000" pitchFamily="2" charset="2"/>
              <a:buChar char="Ø"/>
            </a:pPr>
            <a:r>
              <a:rPr lang="ru-RU" sz="2400" dirty="0"/>
              <a:t>к незнакомым и так называемым бесхозным предметам;</a:t>
            </a:r>
          </a:p>
          <a:p>
            <a:pPr marL="273050" indent="-273050">
              <a:buFont typeface="Wingdings" panose="05000000000000000000" pitchFamily="2" charset="2"/>
              <a:buChar char="Ø"/>
            </a:pPr>
            <a:r>
              <a:rPr lang="ru-RU" sz="2400" dirty="0"/>
              <a:t>лицам, </a:t>
            </a:r>
            <a:r>
              <a:rPr lang="ru-RU" sz="2400" u="sng" dirty="0"/>
              <a:t>ведущим себя </a:t>
            </a:r>
            <a:r>
              <a:rPr lang="ru-RU" sz="2400" dirty="0"/>
              <a:t>подозрительно, </a:t>
            </a:r>
            <a:r>
              <a:rPr lang="ru-RU" sz="2400" u="sng" dirty="0"/>
              <a:t>проявляющим</a:t>
            </a:r>
            <a:r>
              <a:rPr lang="ru-RU" sz="2400" dirty="0"/>
              <a:t> внешние признаки волнения, беспокойства, страха, </a:t>
            </a:r>
            <a:r>
              <a:rPr lang="ru-RU" sz="2400" u="sng" dirty="0"/>
              <a:t>стремящимся</a:t>
            </a:r>
            <a:r>
              <a:rPr lang="ru-RU" sz="2400" dirty="0"/>
              <a:t> проникнуть в подсобные помещения, подвалы и иные укромные места, </a:t>
            </a:r>
            <a:r>
              <a:rPr lang="ru-RU" sz="2400" u="sng" dirty="0"/>
              <a:t>совершающим</a:t>
            </a:r>
            <a:r>
              <a:rPr lang="ru-RU" sz="2400" dirty="0"/>
              <a:t> различного рода манипуляции с находящимися в их руках сумками, пакетами, свёртками, кейсами и т. д.;</a:t>
            </a:r>
          </a:p>
          <a:p>
            <a:pPr marL="273050" indent="-273050">
              <a:buFont typeface="Wingdings" panose="05000000000000000000" pitchFamily="2" charset="2"/>
              <a:buChar char="Ø"/>
            </a:pPr>
            <a:r>
              <a:rPr lang="ru-RU" sz="2400" dirty="0"/>
              <a:t>предметам (сумки, кейсы, пакеты, свёртки, коробки и пр.), которые пытаются пронести с собой в здание незнакомые лица;</a:t>
            </a:r>
          </a:p>
          <a:p>
            <a:pPr marL="273050" indent="-273050">
              <a:buFont typeface="Wingdings" panose="05000000000000000000" pitchFamily="2" charset="2"/>
              <a:buChar char="Ø"/>
            </a:pPr>
            <a:r>
              <a:rPr lang="ru-RU" sz="2400" dirty="0"/>
              <a:t>к внешнему виду и содержимому входящей корреспонденции и поступающих почтовых отправлений, своим тактильным ощущениям и обонянию при работе с ними.</a:t>
            </a:r>
          </a:p>
          <a:p>
            <a:pPr marL="646113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12290" name="Picture 2" descr="https://avatars.mds.yandex.net/get-pdb/251121/255df3dc-4af8-43f7-9b0a-29ebbdbfa075/ori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666" y="2751667"/>
            <a:ext cx="1278468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31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0" name="Picture 8" descr="http://4.bp.blogspot.com/-sFAf9i8CQNk/TVnqq3Plk1I/AAAAAAAAAXk/q4ibU5C6AA4/s1600/no_talking_on_cell_phone_pc_800_w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476" y="4868333"/>
            <a:ext cx="1601257" cy="183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185" y="175099"/>
            <a:ext cx="10077857" cy="6598234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rgbClr val="000099"/>
                </a:solidFill>
              </a:rPr>
              <a:t>Меры по обнаружению: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i="1" dirty="0">
                <a:solidFill>
                  <a:srgbClr val="003300"/>
                </a:solidFill>
              </a:rPr>
              <a:t>Профилактический осмотр </a:t>
            </a:r>
            <a:r>
              <a:rPr lang="ru-RU" sz="2400" dirty="0"/>
              <a:t>здания по установленному графику (как минимум два человека по принципу «что пропустит один, может заметить другой» плюс страховка на случай обнаружения ВУ, лиц, совершающих преступление и т. п.).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i="1" dirty="0"/>
              <a:t>Видеонаблюдение</a:t>
            </a:r>
            <a:r>
              <a:rPr lang="ru-RU" sz="2400" dirty="0"/>
              <a:t>… 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  <a:p>
            <a:pPr marL="0" indent="0">
              <a:spcBef>
                <a:spcPts val="600"/>
              </a:spcBef>
              <a:buNone/>
            </a:pPr>
            <a:r>
              <a:rPr lang="ru-RU" sz="2400" u="sng" dirty="0">
                <a:solidFill>
                  <a:srgbClr val="C00000"/>
                </a:solidFill>
              </a:rPr>
              <a:t>Не рекомендуется: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400" dirty="0"/>
              <a:t>при осмотре пользоваться радиопереговорными устройствами, чтобы исключить случайное срабатывание радиоуправляемого ВУ;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400" dirty="0"/>
              <a:t>приближаться к подозрительному объекту с металлическими предметами, чтобы исключить срабатывание ВУ с магнитным типом взрывателя.</a:t>
            </a:r>
            <a:endParaRPr lang="ru-RU" sz="2400" b="1" dirty="0">
              <a:solidFill>
                <a:srgbClr val="000099"/>
              </a:solidFill>
            </a:endParaRPr>
          </a:p>
          <a:p>
            <a:endParaRPr lang="ru-RU" dirty="0"/>
          </a:p>
        </p:txBody>
      </p:sp>
      <p:pic>
        <p:nvPicPr>
          <p:cNvPr id="13314" name="Picture 2" descr="https://konspekta.net/studopedianet/baza2/932886262358.files/image08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1" y="1777999"/>
            <a:ext cx="2064808" cy="186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img14.postila.ru/resize?w=350&amp;src=%2Fdata%2Ff4%2F30%2Fbe%2F6a%2Ff430be6a5b16796e9fbcfc774aedf814c5a7750c052049fa884273e29d5aa7b7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467" y="2109787"/>
            <a:ext cx="2077339" cy="202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3.bp.blogspot.com/-Uz9lDQD6qFE/WAEP9ybqZyI/AAAAAAAAAPI/4v36UpYJH8MMkAdpQJSXBLKPzJ6XnPerACLcB/s1600/canstockphoto96693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828" y="1888067"/>
            <a:ext cx="1551880" cy="174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93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yandex.ru/images/_crpd/PkwWU5830/1a2890xK/eGQrAgK4XIM74CBB4hJzYsqzyTaFGynZUxZrBLOMXMcbCstX6FC8tyR6XTHLUBZwV1Ttx7v_zMQonN7hbNms7-ywH3fimbnSfrE1FUMzFjK709hXtWsQ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999" y="5067300"/>
            <a:ext cx="1507068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867" y="160867"/>
            <a:ext cx="9770533" cy="6697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buNone/>
            </a:pPr>
            <a:endParaRPr lang="ru-RU" sz="800" b="1" dirty="0">
              <a:solidFill>
                <a:srgbClr val="000066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solidFill>
                  <a:srgbClr val="660033"/>
                </a:solidFill>
              </a:rPr>
              <a:t>При обнаружении подозрительного предмета:</a:t>
            </a:r>
          </a:p>
          <a:p>
            <a:pPr>
              <a:spcBef>
                <a:spcPts val="600"/>
              </a:spcBef>
            </a:pPr>
            <a:r>
              <a:rPr lang="ru-RU" sz="2400" u="sng" dirty="0"/>
              <a:t>Не подходите </a:t>
            </a:r>
            <a:r>
              <a:rPr lang="ru-RU" sz="2400" dirty="0"/>
              <a:t>к нему близко, </a:t>
            </a:r>
            <a:r>
              <a:rPr lang="ru-RU" sz="2400" u="sng" dirty="0"/>
              <a:t>не подпускайте </a:t>
            </a:r>
            <a:r>
              <a:rPr lang="ru-RU" sz="2400" dirty="0"/>
              <a:t>других людей,    </a:t>
            </a:r>
            <a:r>
              <a:rPr lang="ru-RU" sz="2400" u="sng" dirty="0"/>
              <a:t>не позволяйте </a:t>
            </a:r>
            <a:r>
              <a:rPr lang="ru-RU" sz="2400" dirty="0"/>
              <a:t>им прикасаться к опасному предмету или пытаться обезвредить его.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Сообщите </a:t>
            </a:r>
            <a:r>
              <a:rPr lang="ru-RU" sz="2400" u="sng" dirty="0"/>
              <a:t>лично</a:t>
            </a:r>
            <a:r>
              <a:rPr lang="ru-RU" sz="2400" dirty="0"/>
              <a:t> или </a:t>
            </a:r>
            <a:r>
              <a:rPr lang="ru-RU" sz="2400" u="sng" dirty="0"/>
              <a:t>через других лиц </a:t>
            </a:r>
            <a:r>
              <a:rPr lang="ru-RU" sz="2400" dirty="0"/>
              <a:t>сотрудникам службы безопасности (либо позвоните </a:t>
            </a:r>
            <a:r>
              <a:rPr lang="ru-RU" sz="2400" u="sng" dirty="0"/>
              <a:t>по стационарному телефону </a:t>
            </a:r>
            <a:r>
              <a:rPr lang="ru-RU" sz="2400" dirty="0"/>
              <a:t>по номеру </a:t>
            </a:r>
            <a:r>
              <a:rPr lang="ru-RU" sz="2400" b="1" dirty="0"/>
              <a:t>102</a:t>
            </a:r>
            <a:r>
              <a:rPr lang="ru-RU" sz="2400" dirty="0"/>
              <a:t> или </a:t>
            </a:r>
            <a:r>
              <a:rPr lang="ru-RU" sz="2400" b="1" dirty="0"/>
              <a:t>112</a:t>
            </a:r>
            <a:r>
              <a:rPr lang="ru-RU" sz="2400" dirty="0"/>
              <a:t>, или дежурному Управления ФСБ России по Свердловской области — </a:t>
            </a:r>
            <a:r>
              <a:rPr lang="ru-RU" sz="2400" b="1" dirty="0"/>
              <a:t>358-82-92</a:t>
            </a:r>
            <a:r>
              <a:rPr lang="ru-RU" sz="2400" dirty="0"/>
              <a:t>). </a:t>
            </a:r>
            <a:endParaRPr lang="ru-RU" sz="2400" b="1" dirty="0"/>
          </a:p>
          <a:p>
            <a:pPr>
              <a:spcBef>
                <a:spcPts val="600"/>
              </a:spcBef>
            </a:pPr>
            <a:r>
              <a:rPr lang="ru-RU" sz="2400" dirty="0"/>
              <a:t>Организуйте </a:t>
            </a:r>
            <a:r>
              <a:rPr lang="ru-RU" sz="2400" u="sng" dirty="0"/>
              <a:t>охрану</a:t>
            </a:r>
            <a:r>
              <a:rPr lang="ru-RU" sz="2400" dirty="0"/>
              <a:t> и, по возможности, оцепление места обнаружения подозрительного предмета до прибытия сотрудников правоохранительных органов.</a:t>
            </a:r>
          </a:p>
          <a:p>
            <a:pPr>
              <a:spcBef>
                <a:spcPts val="600"/>
              </a:spcBef>
            </a:pPr>
            <a:r>
              <a:rPr lang="ru-RU" sz="2400" dirty="0"/>
              <a:t>Организуйте </a:t>
            </a:r>
            <a:r>
              <a:rPr lang="ru-RU" sz="2400" u="sng" dirty="0"/>
              <a:t>без паники </a:t>
            </a:r>
            <a:r>
              <a:rPr lang="ru-RU" sz="2400" dirty="0"/>
              <a:t>вывод людей из опасного места.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40" name="Picture 4" descr="https://kurspresent.ru/assets/images/resources/250/talking-on-cell-phone-pa-500-clr-234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864" y="3589867"/>
            <a:ext cx="1397002" cy="165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kurspresent.ru/assets/images/resources/171/stick-figure-virus-shield-anim-500-clr-878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864" y="1354667"/>
            <a:ext cx="1210203" cy="161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10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ukrpress.info/wp-content/uploads/2016/10/c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667" y="2023534"/>
            <a:ext cx="2489201" cy="17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867" y="160867"/>
            <a:ext cx="9889066" cy="669713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0066"/>
                </a:solidFill>
              </a:rPr>
              <a:t>Алгоритм действий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solidFill>
                  <a:srgbClr val="660033"/>
                </a:solidFill>
              </a:rPr>
              <a:t>При обнаружении подозрительного лица (лиц):</a:t>
            </a:r>
          </a:p>
          <a:p>
            <a:pPr>
              <a:spcBef>
                <a:spcPts val="600"/>
              </a:spcBef>
            </a:pPr>
            <a:r>
              <a:rPr lang="ru-RU" sz="2400" u="sng" dirty="0"/>
              <a:t>Не вступайте </a:t>
            </a:r>
            <a:r>
              <a:rPr lang="ru-RU" sz="2400" dirty="0"/>
              <a:t>с ними в контакт, </a:t>
            </a:r>
            <a:r>
              <a:rPr lang="ru-RU" sz="2400" u="sng" dirty="0"/>
              <a:t>не пытайтесь </a:t>
            </a:r>
            <a:r>
              <a:rPr lang="ru-RU" sz="2400" dirty="0"/>
              <a:t>самостоятельно их обезвредить или совершить иные действия, которые способны спровоцировать преступников на приведение в действие ВУ либо применение огнестрельного оружия.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  <a:p>
            <a:pPr marL="0" indent="0">
              <a:spcBef>
                <a:spcPts val="600"/>
              </a:spcBef>
              <a:buNone/>
            </a:pPr>
            <a:endParaRPr lang="ru-RU" sz="2400" dirty="0"/>
          </a:p>
          <a:p>
            <a:pPr>
              <a:spcBef>
                <a:spcPts val="600"/>
              </a:spcBef>
            </a:pPr>
            <a:r>
              <a:rPr lang="ru-RU" sz="2400" dirty="0"/>
              <a:t>Сообщите (</a:t>
            </a:r>
            <a:r>
              <a:rPr lang="ru-RU" sz="2400" b="1" dirty="0"/>
              <a:t>скрытно</a:t>
            </a:r>
            <a:r>
              <a:rPr lang="ru-RU" sz="2400" dirty="0"/>
              <a:t>) лично или через других лиц сотрудникам службы безопасности (либо позвоните </a:t>
            </a:r>
            <a:r>
              <a:rPr lang="ru-RU" sz="2400" u="sng" dirty="0"/>
              <a:t>по стационарному телефону </a:t>
            </a:r>
            <a:r>
              <a:rPr lang="ru-RU" sz="2400" dirty="0"/>
              <a:t>на номер </a:t>
            </a:r>
            <a:r>
              <a:rPr lang="ru-RU" sz="2400" b="1" dirty="0"/>
              <a:t>102</a:t>
            </a:r>
            <a:r>
              <a:rPr lang="ru-RU" sz="2400" dirty="0"/>
              <a:t> или </a:t>
            </a:r>
            <a:r>
              <a:rPr lang="ru-RU" sz="2400" b="1" dirty="0"/>
              <a:t>112</a:t>
            </a:r>
            <a:r>
              <a:rPr lang="ru-RU" sz="2400" dirty="0"/>
              <a:t>, или дежурному Управления ФСБ России по Свердловской области — </a:t>
            </a:r>
            <a:r>
              <a:rPr lang="ru-RU" sz="2400" b="1" dirty="0"/>
              <a:t>358-82-92</a:t>
            </a:r>
            <a:r>
              <a:rPr lang="ru-RU" sz="2400" dirty="0"/>
              <a:t>). </a:t>
            </a:r>
          </a:p>
          <a:p>
            <a:pPr marL="0" indent="0">
              <a:spcBef>
                <a:spcPts val="600"/>
              </a:spcBef>
              <a:buNone/>
            </a:pPr>
            <a:endParaRPr lang="ru-RU" sz="900" b="1" dirty="0"/>
          </a:p>
          <a:p>
            <a:pPr marL="0" indent="0">
              <a:spcBef>
                <a:spcPts val="600"/>
              </a:spcBef>
              <a:buNone/>
            </a:pPr>
            <a:r>
              <a:rPr lang="ru-RU" sz="2400" b="1" i="1" dirty="0">
                <a:solidFill>
                  <a:srgbClr val="660066"/>
                </a:solidFill>
              </a:rPr>
              <a:t>При обнаружении подозрительных предметов и лиц сотрудники службы безопасности должны действовать в соответствии с должностной инструкцией и складывающейся ситуацией, не совершая действий, влекущих панику у окружающих.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i="1" dirty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6386" name="Picture 2" descr="https://kurspresent.ru/assets/images/resources/242/figure-talk-giant-phone-anim-500-clr-676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667" y="2226733"/>
            <a:ext cx="1842557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79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475</TotalTime>
  <Words>1511</Words>
  <Application>Microsoft Office PowerPoint</Application>
  <PresentationFormat>Широкоэкранный</PresentationFormat>
  <Paragraphs>106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Шульц Инна Адольфовна</cp:lastModifiedBy>
  <cp:revision>90</cp:revision>
  <cp:lastPrinted>2024-04-16T04:29:55Z</cp:lastPrinted>
  <dcterms:created xsi:type="dcterms:W3CDTF">2020-02-22T13:06:04Z</dcterms:created>
  <dcterms:modified xsi:type="dcterms:W3CDTF">2024-04-16T04:32:38Z</dcterms:modified>
</cp:coreProperties>
</file>